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9"/>
  </p:notesMasterIdLst>
  <p:handoutMasterIdLst>
    <p:handoutMasterId r:id="rId20"/>
  </p:handoutMasterIdLst>
  <p:sldIdLst>
    <p:sldId id="262" r:id="rId5"/>
    <p:sldId id="575" r:id="rId6"/>
    <p:sldId id="623" r:id="rId7"/>
    <p:sldId id="551" r:id="rId8"/>
    <p:sldId id="559" r:id="rId9"/>
    <p:sldId id="624" r:id="rId10"/>
    <p:sldId id="625" r:id="rId11"/>
    <p:sldId id="626" r:id="rId12"/>
    <p:sldId id="627" r:id="rId13"/>
    <p:sldId id="628" r:id="rId14"/>
    <p:sldId id="629" r:id="rId15"/>
    <p:sldId id="630" r:id="rId16"/>
    <p:sldId id="631" r:id="rId17"/>
    <p:sldId id="63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11/14/2020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11/14/2020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152230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7210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30186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294823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257243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387167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363325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2899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11/14/2020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11/14/2020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11/14/2020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11/14/2020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11/14/2020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11/14/2020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11/14/2020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11/14/2020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11/14/2020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11/14/2020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11/14/2020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11/14/2020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Recognizing Spiritual Spoofers</a:t>
            </a:r>
          </a:p>
          <a:p>
            <a:pPr algn="ctr"/>
            <a:r>
              <a:rPr lang="en-US" sz="2800" i="1" dirty="0">
                <a:latin typeface="Avenir Next LT Pro" panose="020B0504020202020204" pitchFamily="34" charset="0"/>
              </a:rPr>
              <a:t>Titus 1:10-16 (Part 3)</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November 15, 2020 -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indent="-571500" algn="just">
              <a:buFont typeface="+mj-lt"/>
              <a:buAutoNum type="romanUcPeriod" startAt="2"/>
            </a:pPr>
            <a:r>
              <a:rPr lang="en-US" sz="3200" b="1" dirty="0">
                <a:latin typeface="Calibri" panose="020F0502020204030204" pitchFamily="34" charset="0"/>
                <a:cs typeface="Calibri" panose="020F0502020204030204" pitchFamily="34" charset="0"/>
              </a:rPr>
              <a:t>Elders are to protect the flock of God </a:t>
            </a:r>
            <a:r>
              <a:rPr lang="en-US" sz="3200" b="1" dirty="0">
                <a:effectLst/>
                <a:latin typeface="Calibri" panose="020F0502020204030204" pitchFamily="34" charset="0"/>
                <a:ea typeface="Calibri" panose="020F0502020204030204" pitchFamily="34" charset="0"/>
                <a:cs typeface="Calibri" panose="020F0502020204030204" pitchFamily="34" charset="0"/>
              </a:rPr>
              <a:t>by rectifying any believers who have followed false teaching.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(1:12-13)</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37947"/>
            <a:ext cx="11661731" cy="1200329"/>
          </a:xfrm>
          <a:prstGeom prst="rect">
            <a:avLst/>
          </a:prstGeom>
          <a:noFill/>
          <a:ln>
            <a:noFill/>
          </a:ln>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cs typeface="Calibri" panose="020F0502020204030204" pitchFamily="34" charset="0"/>
              </a:rPr>
              <a:t>12 One of themselves, a prophet of their own, said, “Cretans are always liars, evil beasts, lazy gluttons.” 13 This testimony is true. For this reason reprove them severely so that they may be sound in the faith</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3648050"/>
            <a:ext cx="11661731" cy="1077218"/>
          </a:xfrm>
          <a:prstGeom prst="rect">
            <a:avLst/>
          </a:prstGeom>
          <a:noFill/>
          <a:ln>
            <a:noFill/>
          </a:ln>
        </p:spPr>
        <p:txBody>
          <a:bodyPr wrap="square" rtlCol="0">
            <a:spAutoFit/>
          </a:bodyPr>
          <a:lstStyle/>
          <a:p>
            <a:pPr marL="514350" indent="-514350" algn="just">
              <a:buAutoNum type="alphaUcPeriod"/>
            </a:pPr>
            <a:r>
              <a:rPr lang="en-US" sz="3200" b="1" dirty="0">
                <a:latin typeface="Calibri" panose="020F0502020204030204" pitchFamily="34" charset="0"/>
                <a:cs typeface="Calibri" panose="020F0502020204030204" pitchFamily="34" charset="0"/>
              </a:rPr>
              <a:t>By explaining cultural trends and tendencies (1:12-13a)</a:t>
            </a:r>
          </a:p>
          <a:p>
            <a:pPr marL="514350" indent="-514350" algn="just">
              <a:buAutoNum type="alphaUcPeriod"/>
            </a:pPr>
            <a:r>
              <a:rPr lang="en-US" sz="3200" b="1" dirty="0">
                <a:latin typeface="Calibri" panose="020F0502020204030204" pitchFamily="34" charset="0"/>
                <a:cs typeface="Calibri" panose="020F0502020204030204" pitchFamily="34" charset="0"/>
              </a:rPr>
              <a:t>By exhorting the weight and exclusivity of the truth (1:13b)</a:t>
            </a:r>
          </a:p>
        </p:txBody>
      </p:sp>
    </p:spTree>
    <p:extLst>
      <p:ext uri="{BB962C8B-B14F-4D97-AF65-F5344CB8AC3E}">
        <p14:creationId xmlns:p14="http://schemas.microsoft.com/office/powerpoint/2010/main" val="169093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Matthew 7:13-14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17009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13 "Enter through the narrow gate; for the gate is wide and the way is broad that leads to destruction, and there are many who enter through it. 14 For the gate is small and the way is narrow that leads to life, and there are few who find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904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John 14:6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446550"/>
          </a:xfrm>
          <a:prstGeom prst="rect">
            <a:avLst/>
          </a:prstGeom>
          <a:noFill/>
          <a:ln>
            <a:noFill/>
          </a:ln>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“I am the way, and the truth, and the life;</a:t>
            </a:r>
          </a:p>
          <a:p>
            <a:pPr marL="0" marR="0" algn="ctr">
              <a:spcBef>
                <a:spcPts val="0"/>
              </a:spcBef>
              <a:spcAft>
                <a:spcPts val="0"/>
              </a:spcAft>
            </a:pPr>
            <a:r>
              <a:rPr lang="en-US" sz="4800" b="1" i="1" u="sng" dirty="0">
                <a:effectLst/>
                <a:latin typeface="Calibri" panose="020F0502020204030204" pitchFamily="34" charset="0"/>
                <a:ea typeface="Times New Roman" panose="02020603050405020304" pitchFamily="18" charset="0"/>
                <a:cs typeface="Calibri" panose="020F0502020204030204" pitchFamily="34" charset="0"/>
              </a:rPr>
              <a:t>no one comes to the Father but through Me</a:t>
            </a:r>
            <a:r>
              <a:rPr lang="en-US" sz="4800" b="1"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48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735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Walter Martin</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ctr">
              <a:spcBef>
                <a:spcPts val="0"/>
              </a:spcBef>
              <a:spcAft>
                <a:spcPts val="0"/>
              </a:spcAft>
            </a:pPr>
            <a:r>
              <a:rPr lang="en-US" sz="4000" dirty="0">
                <a:effectLst/>
                <a:latin typeface="Times New Roman" panose="02020603050405020304" pitchFamily="18" charset="0"/>
                <a:ea typeface="Times New Roman" panose="02020603050405020304" pitchFamily="18" charset="0"/>
              </a:rPr>
              <a:t>“Truth by definition is exclusive.</a:t>
            </a:r>
          </a:p>
          <a:p>
            <a:pPr marL="0" marR="0" algn="ctr">
              <a:spcBef>
                <a:spcPts val="0"/>
              </a:spcBef>
              <a:spcAft>
                <a:spcPts val="0"/>
              </a:spcAft>
            </a:pPr>
            <a:r>
              <a:rPr lang="en-US" sz="4000" dirty="0">
                <a:effectLst/>
                <a:latin typeface="Times New Roman" panose="02020603050405020304" pitchFamily="18" charset="0"/>
                <a:ea typeface="Times New Roman" panose="02020603050405020304" pitchFamily="18" charset="0"/>
              </a:rPr>
              <a:t>If truth were all-inclusive, nothing would be false.”</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01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Recognizing Spiritual Spoofers</a:t>
            </a:r>
          </a:p>
          <a:p>
            <a:pPr algn="ctr"/>
            <a:r>
              <a:rPr lang="en-US" sz="2800" i="1" dirty="0">
                <a:latin typeface="Avenir Next LT Pro" panose="020B0504020202020204" pitchFamily="34" charset="0"/>
              </a:rPr>
              <a:t>Titus 1:10-16 (Part 3)</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November 15, 2020 - PM</a:t>
            </a:r>
          </a:p>
        </p:txBody>
      </p:sp>
    </p:spTree>
    <p:extLst>
      <p:ext uri="{BB962C8B-B14F-4D97-AF65-F5344CB8AC3E}">
        <p14:creationId xmlns:p14="http://schemas.microsoft.com/office/powerpoint/2010/main" val="30001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1:10-16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32092"/>
          </a:xfrm>
          <a:prstGeom prst="rect">
            <a:avLst/>
          </a:prstGeom>
          <a:noFill/>
          <a:ln>
            <a:noFill/>
          </a:ln>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For there are many rebellious men, empty talkers and deceivers, especially those of the circumcision, 11 who must be silenced because they are upsetting whole families, teaching things they should not teach for the sake of sordid gain. 12 One of themselves, a prophet of their own, said, “Cretans are always liars, evil beasts, lazy gluttons.” 13 This testimony is true. For this reason reprove them severely so that they may be sound in the faith, 14 not paying attention to Jewish myths and commandments of men who turn away from the truth. 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6" name="TextBox 5">
            <a:extLst>
              <a:ext uri="{FF2B5EF4-FFF2-40B4-BE49-F238E27FC236}">
                <a16:creationId xmlns:a16="http://schemas.microsoft.com/office/drawing/2014/main" id="{6DDD4161-E070-460D-902E-6EB5249041A0}"/>
              </a:ext>
            </a:extLst>
          </p:cNvPr>
          <p:cNvSpPr txBox="1"/>
          <p:nvPr/>
        </p:nvSpPr>
        <p:spPr>
          <a:xfrm>
            <a:off x="254696" y="2141103"/>
            <a:ext cx="11661731" cy="1754326"/>
          </a:xfrm>
          <a:prstGeom prst="rect">
            <a:avLst/>
          </a:prstGeom>
          <a:noFill/>
          <a:ln>
            <a:noFill/>
          </a:ln>
        </p:spPr>
        <p:txBody>
          <a:bodyPr wrap="square" rtlCol="0">
            <a:spAutoFit/>
          </a:bodyPr>
          <a:lstStyle/>
          <a:p>
            <a:pPr algn="just"/>
            <a:r>
              <a:rPr lang="en-US" sz="3600" b="1" dirty="0">
                <a:latin typeface="Calibri" panose="020F0502020204030204" pitchFamily="34" charset="0"/>
                <a:cs typeface="Calibri" panose="020F0502020204030204" pitchFamily="34" charset="0"/>
              </a:rPr>
              <a:t>Those who would serve as elders are to protect the flock of God by refuting false teachers and by rectifying any believers who have followed false teaching.</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607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6" name="TextBox 5">
            <a:extLst>
              <a:ext uri="{FF2B5EF4-FFF2-40B4-BE49-F238E27FC236}">
                <a16:creationId xmlns:a16="http://schemas.microsoft.com/office/drawing/2014/main" id="{6DDD4161-E070-460D-902E-6EB5249041A0}"/>
              </a:ext>
            </a:extLst>
          </p:cNvPr>
          <p:cNvSpPr txBox="1"/>
          <p:nvPr/>
        </p:nvSpPr>
        <p:spPr>
          <a:xfrm>
            <a:off x="254696" y="2141103"/>
            <a:ext cx="11661731" cy="2862322"/>
          </a:xfrm>
          <a:prstGeom prst="rect">
            <a:avLst/>
          </a:prstGeom>
          <a:noFill/>
          <a:ln>
            <a:noFill/>
          </a:ln>
        </p:spPr>
        <p:txBody>
          <a:bodyPr wrap="square" rtlCol="0">
            <a:spAutoFit/>
          </a:bodyPr>
          <a:lstStyle/>
          <a:p>
            <a:pPr marL="571500" indent="-571500" algn="just">
              <a:buFont typeface="Wingdings" panose="05000000000000000000" pitchFamily="2" charset="2"/>
              <a:buChar char="§"/>
            </a:pPr>
            <a:r>
              <a:rPr lang="en-US" sz="3600" b="1" dirty="0">
                <a:latin typeface="Calibri" panose="020F0502020204030204" pitchFamily="34" charset="0"/>
                <a:cs typeface="Calibri" panose="020F0502020204030204" pitchFamily="34" charset="0"/>
              </a:rPr>
              <a:t>False teaching/heresy - </a:t>
            </a:r>
            <a:r>
              <a:rPr lang="en-US" sz="3600" i="1" dirty="0">
                <a:latin typeface="Calibri" panose="020F0502020204030204" pitchFamily="34" charset="0"/>
                <a:cs typeface="Calibri" panose="020F0502020204030204" pitchFamily="34" charset="0"/>
              </a:rPr>
              <a:t>a deviation or perversion of sound biblical truth</a:t>
            </a:r>
          </a:p>
          <a:p>
            <a:pPr algn="just"/>
            <a:endParaRPr lang="en-US" sz="3600" i="1" dirty="0">
              <a:latin typeface="Calibri" panose="020F0502020204030204" pitchFamily="34" charset="0"/>
              <a:cs typeface="Calibri" panose="020F0502020204030204" pitchFamily="34" charset="0"/>
            </a:endParaRPr>
          </a:p>
          <a:p>
            <a:pPr marL="571500" indent="-571500" algn="just">
              <a:buFont typeface="Wingdings" panose="05000000000000000000" pitchFamily="2" charset="2"/>
              <a:buChar char="§"/>
            </a:pPr>
            <a:r>
              <a:rPr lang="en-US" sz="3600" b="1" dirty="0">
                <a:latin typeface="Calibri" panose="020F0502020204030204" pitchFamily="34" charset="0"/>
                <a:cs typeface="Calibri" panose="020F0502020204030204" pitchFamily="34" charset="0"/>
              </a:rPr>
              <a:t>False teacher/heretic</a:t>
            </a:r>
            <a:r>
              <a:rPr lang="en-US" sz="3600" dirty="0">
                <a:latin typeface="Calibri" panose="020F0502020204030204" pitchFamily="34" charset="0"/>
                <a:cs typeface="Calibri" panose="020F0502020204030204" pitchFamily="34" charset="0"/>
              </a:rPr>
              <a:t> – </a:t>
            </a:r>
            <a:r>
              <a:rPr lang="en-US" sz="3600" i="1" dirty="0">
                <a:latin typeface="Calibri" panose="020F0502020204030204" pitchFamily="34" charset="0"/>
                <a:cs typeface="Calibri" panose="020F0502020204030204" pitchFamily="34" charset="0"/>
              </a:rPr>
              <a:t>one who intentionally teaches or promotes deviations/perversions of sound biblical truth.</a:t>
            </a:r>
            <a:endParaRPr lang="en-US" sz="3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32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indent="-571500" algn="just">
              <a:buFont typeface="+mj-lt"/>
              <a:buAutoNum type="romanUcPeriod" startAt="2"/>
            </a:pPr>
            <a:r>
              <a:rPr lang="en-US" sz="3200" b="1" dirty="0">
                <a:latin typeface="Calibri" panose="020F0502020204030204" pitchFamily="34" charset="0"/>
                <a:cs typeface="Calibri" panose="020F0502020204030204" pitchFamily="34" charset="0"/>
              </a:rPr>
              <a:t>Elders are to protect the flock of God </a:t>
            </a:r>
            <a:r>
              <a:rPr lang="en-US" sz="3200" b="1" dirty="0">
                <a:effectLst/>
                <a:latin typeface="Calibri" panose="020F0502020204030204" pitchFamily="34" charset="0"/>
                <a:ea typeface="Calibri" panose="020F0502020204030204" pitchFamily="34" charset="0"/>
                <a:cs typeface="Calibri" panose="020F0502020204030204" pitchFamily="34" charset="0"/>
              </a:rPr>
              <a:t>by rectifying any believers who have followed false teaching.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(1:12-13)</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37947"/>
            <a:ext cx="11661731" cy="1200329"/>
          </a:xfrm>
          <a:prstGeom prst="rect">
            <a:avLst/>
          </a:prstGeom>
          <a:noFill/>
          <a:ln>
            <a:noFill/>
          </a:ln>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cs typeface="Calibri" panose="020F0502020204030204" pitchFamily="34" charset="0"/>
              </a:rPr>
              <a:t>12 One of themselves, a prophet of their own, said, “Cretans are always liars, evil beasts, lazy gluttons.” 13 This testimony is true. For this reason reprove them severely so that they may be sound in the faith</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3648050"/>
            <a:ext cx="11661731" cy="3046988"/>
          </a:xfrm>
          <a:prstGeom prst="rect">
            <a:avLst/>
          </a:prstGeom>
          <a:noFill/>
          <a:ln>
            <a:noFill/>
          </a:ln>
        </p:spPr>
        <p:txBody>
          <a:bodyPr wrap="square" rtlCol="0">
            <a:spAutoFit/>
          </a:bodyPr>
          <a:lstStyle/>
          <a:p>
            <a:pPr algn="just"/>
            <a:r>
              <a:rPr lang="en-US" sz="3200" dirty="0">
                <a:latin typeface="Calibri" panose="020F0502020204030204" pitchFamily="34" charset="0"/>
                <a:cs typeface="Calibri" panose="020F0502020204030204" pitchFamily="34" charset="0"/>
              </a:rPr>
              <a:t>Two prominent heresies of Paul’s day:</a:t>
            </a:r>
          </a:p>
          <a:p>
            <a:pPr marL="514350" indent="-514350" algn="just">
              <a:buAutoNum type="arabicParenR"/>
            </a:pPr>
            <a:r>
              <a:rPr lang="en-US" sz="3200" dirty="0">
                <a:latin typeface="Calibri" panose="020F0502020204030204" pitchFamily="34" charset="0"/>
                <a:cs typeface="Calibri" panose="020F0502020204030204" pitchFamily="34" charset="0"/>
              </a:rPr>
              <a:t>Jewish Legalism (the “Circumcision”) – </a:t>
            </a:r>
            <a:r>
              <a:rPr lang="en-US" sz="3200" i="1" dirty="0">
                <a:latin typeface="Calibri" panose="020F0502020204030204" pitchFamily="34" charset="0"/>
                <a:cs typeface="Calibri" panose="020F0502020204030204" pitchFamily="34" charset="0"/>
              </a:rPr>
              <a:t>faith in Christ + adherence to OT Law = salvation</a:t>
            </a:r>
          </a:p>
          <a:p>
            <a:pPr marL="514350" indent="-514350" algn="just">
              <a:buAutoNum type="arabicParenR"/>
            </a:pPr>
            <a:r>
              <a:rPr lang="en-US" sz="3200" dirty="0">
                <a:latin typeface="Calibri" panose="020F0502020204030204" pitchFamily="34" charset="0"/>
                <a:cs typeface="Calibri" panose="020F0502020204030204" pitchFamily="34" charset="0"/>
              </a:rPr>
              <a:t>Christian Gnosticism – all flesh/material/physical is “evil” – all spiritual/immaterial is good. </a:t>
            </a:r>
            <a:r>
              <a:rPr lang="en-US" sz="3200" i="1" dirty="0">
                <a:latin typeface="Calibri" panose="020F0502020204030204" pitchFamily="34" charset="0"/>
                <a:cs typeface="Calibri" panose="020F0502020204030204" pitchFamily="34" charset="0"/>
              </a:rPr>
              <a:t>Christ could not have a physical body (since flesh is evil) and so only existed as or in spirit.</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3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3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John 4:2-3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785652"/>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 By this you know the Spirit of God: every spirit </a:t>
            </a:r>
            <a:r>
              <a:rPr lang="en-US" sz="4000" i="1" u="sng" dirty="0">
                <a:effectLst/>
                <a:latin typeface="Calibri" panose="020F0502020204030204" pitchFamily="34" charset="0"/>
                <a:ea typeface="Calibri" panose="020F0502020204030204" pitchFamily="34" charset="0"/>
                <a:cs typeface="Calibri" panose="020F0502020204030204" pitchFamily="34" charset="0"/>
              </a:rPr>
              <a:t>that confesses that Jesus Christ has come in the flesh is from God</a:t>
            </a:r>
            <a:r>
              <a:rPr lang="en-US" sz="4000" i="1" dirty="0">
                <a:effectLst/>
                <a:latin typeface="Calibri" panose="020F0502020204030204" pitchFamily="34" charset="0"/>
                <a:ea typeface="Calibri" panose="020F0502020204030204" pitchFamily="34" charset="0"/>
                <a:cs typeface="Calibri" panose="020F0502020204030204" pitchFamily="34" charset="0"/>
              </a:rPr>
              <a:t>; 3 and every spirit that does not confess Jesus </a:t>
            </a:r>
            <a:r>
              <a:rPr lang="en-US" sz="4000" i="1" baseline="30000" dirty="0">
                <a:effectLst/>
                <a:latin typeface="Calibri" panose="020F0502020204030204" pitchFamily="34" charset="0"/>
                <a:ea typeface="Calibri" panose="020F0502020204030204" pitchFamily="34" charset="0"/>
                <a:cs typeface="Calibri" panose="020F0502020204030204" pitchFamily="34" charset="0"/>
              </a:rPr>
              <a:t>[has come in the flesh]</a:t>
            </a:r>
            <a:r>
              <a:rPr lang="en-US" sz="4000" i="1" dirty="0">
                <a:effectLst/>
                <a:latin typeface="Calibri" panose="020F0502020204030204" pitchFamily="34" charset="0"/>
                <a:ea typeface="Calibri" panose="020F0502020204030204" pitchFamily="34" charset="0"/>
                <a:cs typeface="Calibri" panose="020F0502020204030204" pitchFamily="34" charset="0"/>
              </a:rPr>
              <a:t> is not from God; this is the spirit of the antichrist, of which you have heard that it is coming, and now it is already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20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Colossians 2:8-9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785652"/>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8 See to it that no one takes you captive through philosophy and empty deception, according to the tradition of men, according to the elementary principles of the world, rather than according to Christ. 9 For in Him [Jesus] </a:t>
            </a:r>
            <a:r>
              <a:rPr lang="en-US" sz="4000" i="1" u="sng" dirty="0">
                <a:effectLst/>
                <a:latin typeface="Calibri" panose="020F0502020204030204" pitchFamily="34" charset="0"/>
                <a:ea typeface="Calibri" panose="020F0502020204030204" pitchFamily="34" charset="0"/>
                <a:cs typeface="Calibri" panose="020F0502020204030204" pitchFamily="34" charset="0"/>
              </a:rPr>
              <a:t>all the fullness of Deity dwells in bodily form</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164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indent="-571500" algn="just">
              <a:buFont typeface="+mj-lt"/>
              <a:buAutoNum type="romanUcPeriod" startAt="2"/>
            </a:pPr>
            <a:r>
              <a:rPr lang="en-US" sz="3200" b="1" dirty="0">
                <a:latin typeface="Calibri" panose="020F0502020204030204" pitchFamily="34" charset="0"/>
                <a:cs typeface="Calibri" panose="020F0502020204030204" pitchFamily="34" charset="0"/>
              </a:rPr>
              <a:t>Elders are to protect the flock of God </a:t>
            </a:r>
            <a:r>
              <a:rPr lang="en-US" sz="3200" b="1" dirty="0">
                <a:effectLst/>
                <a:latin typeface="Calibri" panose="020F0502020204030204" pitchFamily="34" charset="0"/>
                <a:ea typeface="Calibri" panose="020F0502020204030204" pitchFamily="34" charset="0"/>
                <a:cs typeface="Calibri" panose="020F0502020204030204" pitchFamily="34" charset="0"/>
              </a:rPr>
              <a:t>by rectifying any believers who have followed false teaching.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(1:12-13)</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37947"/>
            <a:ext cx="11661731" cy="1200329"/>
          </a:xfrm>
          <a:prstGeom prst="rect">
            <a:avLst/>
          </a:prstGeom>
          <a:noFill/>
          <a:ln>
            <a:noFill/>
          </a:ln>
        </p:spPr>
        <p:txBody>
          <a:bodyPr wrap="square" rtlCol="0">
            <a:spAutoFit/>
          </a:bodyPr>
          <a:lstStyle/>
          <a:p>
            <a:pPr algn="just"/>
            <a:r>
              <a:rPr lang="en-US" sz="2400" i="1" dirty="0">
                <a:effectLst/>
                <a:latin typeface="Calibri" panose="020F0502020204030204" pitchFamily="34" charset="0"/>
                <a:ea typeface="Times New Roman" panose="02020603050405020304" pitchFamily="18" charset="0"/>
                <a:cs typeface="Calibri" panose="020F0502020204030204" pitchFamily="34" charset="0"/>
              </a:rPr>
              <a:t>12 One of themselves, a prophet of their own, said, “Cretans are always liars, evil beasts, lazy gluttons.” 13 This testimony is true. For this reason reprove them severely so that they may be sound in the faith</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3648050"/>
            <a:ext cx="11661731" cy="2062103"/>
          </a:xfrm>
          <a:prstGeom prst="rect">
            <a:avLst/>
          </a:prstGeom>
          <a:noFill/>
          <a:ln>
            <a:noFill/>
          </a:ln>
        </p:spPr>
        <p:txBody>
          <a:bodyPr wrap="square" rtlCol="0">
            <a:spAutoFit/>
          </a:bodyPr>
          <a:lstStyle/>
          <a:p>
            <a:pPr marL="514350" indent="-514350" algn="just">
              <a:buAutoNum type="alphaUcPeriod"/>
            </a:pPr>
            <a:r>
              <a:rPr lang="en-US" sz="3200" b="1" dirty="0">
                <a:latin typeface="Calibri" panose="020F0502020204030204" pitchFamily="34" charset="0"/>
                <a:cs typeface="Calibri" panose="020F0502020204030204" pitchFamily="34" charset="0"/>
              </a:rPr>
              <a:t>By explaining cultural trends and tendencies (1:12-13a)</a:t>
            </a:r>
          </a:p>
          <a:p>
            <a:pPr marL="914400" lvl="1" indent="-457200" algn="just">
              <a:buFont typeface="Wingdings" panose="05000000000000000000" pitchFamily="2" charset="2"/>
              <a:buChar char="§"/>
            </a:pPr>
            <a:r>
              <a:rPr lang="en-US" sz="3200" dirty="0" err="1">
                <a:latin typeface="Calibri" panose="020F0502020204030204" pitchFamily="34" charset="0"/>
                <a:cs typeface="Calibri" panose="020F0502020204030204" pitchFamily="34" charset="0"/>
              </a:rPr>
              <a:t>Epimenides</a:t>
            </a:r>
            <a:r>
              <a:rPr lang="en-US" sz="3200" dirty="0">
                <a:latin typeface="Calibri" panose="020F0502020204030204" pitchFamily="34" charset="0"/>
                <a:cs typeface="Calibri" panose="020F0502020204030204" pitchFamily="34" charset="0"/>
              </a:rPr>
              <a:t> – Cretan poet (600 B.C.)</a:t>
            </a:r>
          </a:p>
          <a:p>
            <a:pPr marL="914400" lvl="1" indent="-45720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Cretans were culturally known to lie, to be thoughtless, and greedy.</a:t>
            </a:r>
          </a:p>
        </p:txBody>
      </p:sp>
    </p:spTree>
    <p:extLst>
      <p:ext uri="{BB962C8B-B14F-4D97-AF65-F5344CB8AC3E}">
        <p14:creationId xmlns:p14="http://schemas.microsoft.com/office/powerpoint/2010/main" val="381601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7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3000"/>
                                        <p:tgtEl>
                                          <p:spTgt spid="6">
                                            <p:txEl>
                                              <p:pRg st="1" end="1"/>
                                            </p:txEl>
                                          </p:spTgt>
                                        </p:tgtEl>
                                      </p:cBhvr>
                                    </p:animEffect>
                                  </p:childTnLst>
                                </p:cTn>
                              </p:par>
                            </p:childTnLst>
                          </p:cTn>
                        </p:par>
                        <p:par>
                          <p:cTn id="12" fill="hold">
                            <p:stCondLst>
                              <p:cond delay="7750"/>
                            </p:stCondLst>
                            <p:childTnLst>
                              <p:par>
                                <p:cTn id="13" presetID="10" presetClass="entr" presetSubtype="0" fill="hold" grpId="0" nodeType="afterEffect">
                                  <p:stCondLst>
                                    <p:cond delay="17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3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Revelation 18:2-5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cs typeface="Calibri" panose="020F0502020204030204" pitchFamily="34" charset="0"/>
              </a:rPr>
              <a:t>2 "Fallen, fallen is Babylon the great! She has become a dwelling place of demons and a prison of every unclean spirit, and a prison of every unclean and hateful bird. 3 For all the nations have drunk of the wine of the passion of her immorality, and the kings of the earth have committed acts of immorality with her, and the merchants of the earth have become rich by the wealth of her sensuality." 4 I heard another voice from heaven, saying, "Come out of her, my people, so that you will not participate in her sins and receive of her plagues; 5 for her sins have piled up as high as heaven, and God has remembered her iniquities.”</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91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1858</TotalTime>
  <Words>1073</Words>
  <Application>Microsoft Office PowerPoint</Application>
  <PresentationFormat>Widescreen</PresentationFormat>
  <Paragraphs>69</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Agency FB</vt:lpstr>
      <vt:lpstr>Arial</vt:lpstr>
      <vt:lpstr>Avenir Next LT Pro</vt:lpstr>
      <vt:lpstr>Bookman Old Style</vt:lpstr>
      <vt:lpstr>Calibri</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38</cp:revision>
  <dcterms:created xsi:type="dcterms:W3CDTF">2020-08-29T16:37:12Z</dcterms:created>
  <dcterms:modified xsi:type="dcterms:W3CDTF">2020-11-14T20:04:36Z</dcterms:modified>
</cp:coreProperties>
</file>